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55"/>
  </p:notesMasterIdLst>
  <p:handoutMasterIdLst>
    <p:handoutMasterId r:id="rId56"/>
  </p:handoutMasterIdLst>
  <p:sldIdLst>
    <p:sldId id="256" r:id="rId5"/>
    <p:sldId id="261" r:id="rId6"/>
    <p:sldId id="291" r:id="rId7"/>
    <p:sldId id="321" r:id="rId8"/>
    <p:sldId id="322" r:id="rId9"/>
    <p:sldId id="262" r:id="rId10"/>
    <p:sldId id="278" r:id="rId11"/>
    <p:sldId id="329" r:id="rId12"/>
    <p:sldId id="330" r:id="rId13"/>
    <p:sldId id="331" r:id="rId14"/>
    <p:sldId id="337" r:id="rId15"/>
    <p:sldId id="332" r:id="rId16"/>
    <p:sldId id="335" r:id="rId17"/>
    <p:sldId id="338" r:id="rId18"/>
    <p:sldId id="333" r:id="rId19"/>
    <p:sldId id="339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263" r:id="rId40"/>
    <p:sldId id="288" r:id="rId41"/>
    <p:sldId id="360" r:id="rId42"/>
    <p:sldId id="361" r:id="rId43"/>
    <p:sldId id="317" r:id="rId44"/>
    <p:sldId id="318" r:id="rId45"/>
    <p:sldId id="362" r:id="rId46"/>
    <p:sldId id="265" r:id="rId47"/>
    <p:sldId id="311" r:id="rId48"/>
    <p:sldId id="315" r:id="rId49"/>
    <p:sldId id="314" r:id="rId50"/>
    <p:sldId id="316" r:id="rId51"/>
    <p:sldId id="306" r:id="rId52"/>
    <p:sldId id="308" r:id="rId53"/>
    <p:sldId id="307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8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5" orient="horz" pos="4156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  <p15:guide id="7" pos="257" userDrawn="1">
          <p15:clr>
            <a:srgbClr val="A4A3A4"/>
          </p15:clr>
        </p15:guide>
        <p15:guide id="8" pos="4475" userDrawn="1">
          <p15:clr>
            <a:srgbClr val="A4A3A4"/>
          </p15:clr>
        </p15:guide>
        <p15:guide id="9" pos="2162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60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rupa Varatharasan" initials="NV" lastIdx="5" clrIdx="0">
    <p:extLst>
      <p:ext uri="{19B8F6BF-5375-455C-9EA6-DF929625EA0E}">
        <p15:presenceInfo xmlns:p15="http://schemas.microsoft.com/office/powerpoint/2012/main" userId="S-1-5-21-940847258-85412636-1539857752-1319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54884" autoAdjust="0"/>
  </p:normalViewPr>
  <p:slideViewPr>
    <p:cSldViewPr snapToObjects="1">
      <p:cViewPr varScale="1">
        <p:scale>
          <a:sx n="58" d="100"/>
          <a:sy n="58" d="100"/>
        </p:scale>
        <p:origin x="96" y="174"/>
      </p:cViewPr>
      <p:guideLst>
        <p:guide orient="horz" pos="2160"/>
        <p:guide pos="4158"/>
        <p:guide pos="7446"/>
        <p:guide orient="horz" pos="4156"/>
        <p:guide orient="horz" pos="119"/>
        <p:guide pos="257"/>
        <p:guide pos="4475"/>
        <p:guide pos="2162"/>
        <p:guide pos="3840"/>
        <p:guide pos="6017"/>
      </p:guideLst>
    </p:cSldViewPr>
  </p:slideViewPr>
  <p:outlineViewPr>
    <p:cViewPr>
      <p:scale>
        <a:sx n="33" d="100"/>
        <a:sy n="33" d="100"/>
      </p:scale>
      <p:origin x="0" y="-10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5E04C9-BE2A-BB4A-8B1E-6FC3F39516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323A2-5A26-7849-B57A-A616E3718B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8D75-9F7D-044D-860A-1BDDFD31BD33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C5643-B631-DB41-9B1B-2208F50BCE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CD84A-BFD4-9C45-AEB8-EAC8503D47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49330-7A55-2E40-9070-D8C5980CA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BD1A1-2A09-754F-BC14-76C049A91720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BD46-8A26-034E-B3C6-B31F301B3D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6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6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019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30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45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7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46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33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6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82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07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3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 include questions from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will review the DD in detail shortly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37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2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161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903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852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9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83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054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841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3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05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9370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37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953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394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049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292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21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9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966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0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3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775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00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231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0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5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289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9BD46-8A26-034E-B3C6-B31F301B3D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90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8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36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6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9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286493"/>
            <a:ext cx="9356261" cy="6081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1282">
            <a:off x="7892508" y="-1412569"/>
            <a:ext cx="4792040" cy="3114927"/>
          </a:xfrm>
          <a:prstGeom prst="rect">
            <a:avLst/>
          </a:prstGeom>
        </p:spPr>
      </p:pic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640437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319084-DE21-2E4C-B433-0F14C0B7D1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5869" y="-1436718"/>
            <a:ext cx="9438617" cy="61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6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7029" y="-3585861"/>
            <a:ext cx="11728704" cy="81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s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350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F429847-4C00-264D-B15C-CF6DE26ED09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71568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C2A6303-484A-6D40-995A-6383CE5E3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554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4BD0B2-3ECB-9047-9B5F-B37491A938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7E9321-613E-A745-AE80-130996384FF5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4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3007" y="-384676"/>
            <a:ext cx="5047315" cy="328086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B7AAD27C-09C2-E247-9F5A-23D5969E6C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90158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88196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2B192893-A08C-7542-B8C7-91CFF952A96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02371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314BCBE2-0453-8A40-84E6-32C72576AF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7755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59D41DDF-BCBF-944C-85B8-30D574F8E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4225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10DFE0A3-A1A3-A346-9578-2F25999F34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38092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3FC49FC-D1B0-3C40-9D74-A708581D49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40050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8CAC316-8263-A543-A4C1-1276EF6602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917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660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D580428-81E5-3542-A722-B0D43D582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43FC0F-A040-654C-88D2-B5C0A98500B6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 flipH="1">
            <a:off x="0" y="-2"/>
            <a:ext cx="6095999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ACFA833A-3EF9-0D44-9CAD-12DDAC07930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53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9715029" y="-29498"/>
            <a:ext cx="2476971" cy="688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74823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11623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0" y="-29498"/>
            <a:ext cx="2476971" cy="68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763235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8883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1176" y="-4701662"/>
            <a:ext cx="13868207" cy="9014627"/>
          </a:xfrm>
          <a:prstGeom prst="rect">
            <a:avLst/>
          </a:prstGeom>
        </p:spPr>
      </p:pic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112" y="1109299"/>
            <a:ext cx="5616000" cy="5616000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9143F-1EDA-4747-93F9-B0DFB26FA5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2238B700-ED64-E44A-9530-136797E53E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0DE5D789-00F1-1E48-B0C5-4421BFD2CF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634DB24C-4662-A749-871C-CA036EE875A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F1D874-FC7D-3C46-8040-134DC421A06C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90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DFD6D71-2179-7740-A7DD-A44F7D40D800}"/>
              </a:ext>
            </a:extLst>
          </p:cNvPr>
          <p:cNvSpPr/>
          <p:nvPr userDrawn="1"/>
        </p:nvSpPr>
        <p:spPr>
          <a:xfrm>
            <a:off x="1" y="-2"/>
            <a:ext cx="12217754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BDD19258-8351-C94E-8D72-383AE24686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"/>
            <a:ext cx="6096000" cy="68579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7DB3CAA-EBCD-6B49-A96D-B0906EDD61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324B93-5F67-0249-B97C-A1C4A1ACA3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2AE96B-F1AC-514E-B5FD-F13D45581506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39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7B9B9A-4A07-4F40-88EC-CC0CB7D6C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33">
            <a:extLst>
              <a:ext uri="{FF2B5EF4-FFF2-40B4-BE49-F238E27FC236}">
                <a16:creationId xmlns:a16="http://schemas.microsoft.com/office/drawing/2014/main" id="{2AC43E29-FB90-E14B-9984-98B60630FD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3429001"/>
            <a:ext cx="2591668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1</a:t>
            </a:r>
          </a:p>
        </p:txBody>
      </p:sp>
      <p:sp>
        <p:nvSpPr>
          <p:cNvPr id="18" name="Text Placeholder 33">
            <a:extLst>
              <a:ext uri="{FF2B5EF4-FFF2-40B4-BE49-F238E27FC236}">
                <a16:creationId xmlns:a16="http://schemas.microsoft.com/office/drawing/2014/main" id="{63245199-17A4-6E43-99A2-580BBD907B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26000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2</a:t>
            </a:r>
          </a:p>
        </p:txBody>
      </p:sp>
      <p:sp>
        <p:nvSpPr>
          <p:cNvPr id="19" name="Text Placeholder 33">
            <a:extLst>
              <a:ext uri="{FF2B5EF4-FFF2-40B4-BE49-F238E27FC236}">
                <a16:creationId xmlns:a16="http://schemas.microsoft.com/office/drawing/2014/main" id="{C73A936F-92AF-5E45-9D9A-AB9AC3695B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7459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3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F38C1756-1672-0142-A60D-6CEC2EBE0A1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8918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Stat 4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556" y="-404699"/>
            <a:ext cx="4843042" cy="3149401"/>
          </a:xfrm>
          <a:prstGeom prst="rect">
            <a:avLst/>
          </a:prstGeom>
        </p:spPr>
      </p:pic>
      <p:sp>
        <p:nvSpPr>
          <p:cNvPr id="2" name="Oval 1"/>
          <p:cNvSpPr/>
          <p:nvPr userDrawn="1"/>
        </p:nvSpPr>
        <p:spPr>
          <a:xfrm>
            <a:off x="626463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329664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40798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C4EBFA-BABF-3447-9B0F-C565DEA44707}"/>
              </a:ext>
            </a:extLst>
          </p:cNvPr>
          <p:cNvSpPr/>
          <p:nvPr userDrawn="1"/>
        </p:nvSpPr>
        <p:spPr>
          <a:xfrm>
            <a:off x="0" y="2924944"/>
            <a:ext cx="12191999" cy="3962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36E1-D6EB-0045-9270-DAB28F2093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4560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878073-883B-D147-8A65-1957F7CB114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0501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964265-A31A-5E47-A5CF-2F4E088F95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16442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74706-19CC-2F4F-9793-D6C27FC278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52384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EB1A70-7680-2F46-97C5-F6F81614F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BA9F00A7-4C26-DF41-B9C6-8F588D9BF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C3642E-03D7-AA43-89F9-7E09D65CC70C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0628487-3986-8F45-8F65-44C222B3A9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50" y="2159430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icons on the left from the icons master slides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7BF3EFD-27DB-C040-9808-C318C87904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50" y="3272949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A3E6CA9-F7C5-3E44-9D89-34C4972BF7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8350" y="4386468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771C9A-09E2-BA49-B8E2-E3EF0EF327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8350" y="5555462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8647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4436701"/>
            <a:ext cx="13071798" cy="849694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03512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493447" y="-5487524"/>
            <a:ext cx="16766108" cy="11707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6656635" y="-1284122"/>
            <a:ext cx="7954153" cy="55544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9496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5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8500225" y="-7342875"/>
            <a:ext cx="21030391" cy="1468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3282749" y="-777932"/>
            <a:ext cx="7954153" cy="5554472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6079" y="1999304"/>
            <a:ext cx="4174319" cy="416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63552" y="2276872"/>
            <a:ext cx="2592288" cy="259235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813140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88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Light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Logos -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E50124-42C8-E044-A731-7FAAFB8A0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374" y="4571492"/>
            <a:ext cx="4583253" cy="1547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2E07-6E85-454E-AD59-F2363AAEAB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926" y="1967243"/>
            <a:ext cx="4583254" cy="1214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22595-F52B-2843-816D-6EBD4331E1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2010" y="1967128"/>
            <a:ext cx="1396223" cy="1183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6EFA1B-44E6-7F44-9060-F2EAD71905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38435" y="4571492"/>
            <a:ext cx="2519272" cy="1487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F0FD08-D541-C842-A6BE-EDDC856B45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38435" y="1934095"/>
            <a:ext cx="2519271" cy="1183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8AC829-82B7-044B-94D5-91DD428F2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02010" y="4571492"/>
            <a:ext cx="1608692" cy="148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71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685" y="-3989051"/>
            <a:ext cx="12749457" cy="828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3974A7-2335-9343-BB9D-5862910E4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8" y="5080088"/>
            <a:ext cx="1449297" cy="14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5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Logos - Dark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47E0E-22AC-B549-9C66-7762853F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9312" y="4787456"/>
            <a:ext cx="5065037" cy="178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FCC5AC-CE35-F84D-BA95-A603EB74C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800" y="1988840"/>
            <a:ext cx="2989202" cy="1785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145592-6D94-0542-A675-93E2AE3E16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6319" y="1739740"/>
            <a:ext cx="2283418" cy="22834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0422C3-5D7E-7647-ACF5-C9F03634DC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26" y="1988840"/>
            <a:ext cx="1785218" cy="17852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233CF8-3913-114E-A12C-41C0D6A794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36319" y="4289256"/>
            <a:ext cx="3238303" cy="22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3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ogos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4485809"/>
            <a:ext cx="1699890" cy="1697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35" y="4488641"/>
            <a:ext cx="1699890" cy="1694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4599070"/>
            <a:ext cx="1699890" cy="16974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2276872"/>
            <a:ext cx="1699890" cy="1694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79" y="2274040"/>
            <a:ext cx="1699890" cy="16974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2240571"/>
            <a:ext cx="1699890" cy="16949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Simple Logos</a:t>
            </a:r>
          </a:p>
        </p:txBody>
      </p:sp>
    </p:spTree>
    <p:extLst>
      <p:ext uri="{BB962C8B-B14F-4D97-AF65-F5344CB8AC3E}">
        <p14:creationId xmlns:p14="http://schemas.microsoft.com/office/powerpoint/2010/main" val="148429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Icons -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99" y="5344261"/>
            <a:ext cx="1183591" cy="7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" y="3591255"/>
            <a:ext cx="440678" cy="961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5254566"/>
            <a:ext cx="943753" cy="957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84" y="3554775"/>
            <a:ext cx="1066597" cy="94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381" y="5320298"/>
            <a:ext cx="998351" cy="103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51" y="5289099"/>
            <a:ext cx="1025649" cy="1097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06" y="3632203"/>
            <a:ext cx="1033449" cy="8794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64" y="3670306"/>
            <a:ext cx="783862" cy="7526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45" y="3448993"/>
            <a:ext cx="1281086" cy="1195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956" y="3515176"/>
            <a:ext cx="690266" cy="1148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06" y="1910681"/>
            <a:ext cx="934004" cy="1031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7" y="2018650"/>
            <a:ext cx="1232339" cy="9086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1871263"/>
            <a:ext cx="1009922" cy="10395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2" y="3554775"/>
            <a:ext cx="1146543" cy="1008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832" y="1973210"/>
            <a:ext cx="1041249" cy="1066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0" y="5276804"/>
            <a:ext cx="1762712" cy="11016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4" y="1779610"/>
            <a:ext cx="1512044" cy="1453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E55B63-6839-4748-976F-826CBB988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602674" y="1768429"/>
            <a:ext cx="865464" cy="1142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E7DEF4-F81C-3048-BB08-55837A8E7F3F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858401" y="3707012"/>
            <a:ext cx="776376" cy="7763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F9FD97-2DE8-7D4B-96F5-DA980954A49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106873" y="3498422"/>
            <a:ext cx="1003098" cy="9613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859CAD-0E09-E948-9A8F-D77C78BDF19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677654" y="5204440"/>
            <a:ext cx="1066597" cy="10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Icons -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48" y="5310657"/>
            <a:ext cx="1132991" cy="746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74" y="3476563"/>
            <a:ext cx="421838" cy="918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4" y="5186000"/>
            <a:ext cx="903406" cy="914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3571714"/>
            <a:ext cx="1020999" cy="90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77" y="5188399"/>
            <a:ext cx="957536" cy="991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5188399"/>
            <a:ext cx="981801" cy="1048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45" y="3513448"/>
            <a:ext cx="987400" cy="8418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62" y="3583390"/>
            <a:ext cx="750350" cy="720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92" y="3545381"/>
            <a:ext cx="1226318" cy="114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3" y="3473721"/>
            <a:ext cx="660755" cy="10975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69" y="1918552"/>
            <a:ext cx="894073" cy="9892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4" y="2131969"/>
            <a:ext cx="1179654" cy="869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76" y="1763417"/>
            <a:ext cx="1142323" cy="11759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25" y="1844824"/>
            <a:ext cx="1211385" cy="1166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47" y="3529760"/>
            <a:ext cx="1099394" cy="966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4" y="1918552"/>
            <a:ext cx="996733" cy="1019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0" y="5101796"/>
            <a:ext cx="1687354" cy="1054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13E6BC-C6ED-2D4D-9E0A-12DEDCCE554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650459" y="3529760"/>
            <a:ext cx="914605" cy="9146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184BD-3282-EF4E-8925-82BBD567406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031610" y="3545381"/>
            <a:ext cx="844369" cy="8091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1A4CDE-B157-E04A-A957-8906776D53A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491784" y="1822212"/>
            <a:ext cx="864992" cy="11417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7CE7B6-1241-7542-AEA5-D54F1FCDB48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804658" y="5107056"/>
            <a:ext cx="1099393" cy="1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Value</a:t>
            </a:r>
            <a:br>
              <a:rPr lang="en-US" dirty="0"/>
            </a:br>
            <a:r>
              <a:rPr lang="en-US" dirty="0"/>
              <a:t>Illustrations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EEF1C-115B-414C-B527-09ED04B20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707" y="1860508"/>
            <a:ext cx="3347938" cy="2222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C86C5-809A-444A-8A9B-7183EFFF8F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9977" y="2581901"/>
            <a:ext cx="2481512" cy="1550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29AB7-9D98-CA48-A4A9-6C21CA8AF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83488" y="1859058"/>
            <a:ext cx="1814192" cy="2273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EF6F5E-AEFC-DD41-8385-1B5E43861E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17254" y="4512503"/>
            <a:ext cx="1374807" cy="20481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E2D5AC-A7C4-394B-B59D-7EA5851056C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684209" y="4615288"/>
            <a:ext cx="2189195" cy="1868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4A0C3-540D-C948-A87D-F0DD46F93AF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83543" y="4512503"/>
            <a:ext cx="704695" cy="187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Guiding Lights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275976" y="4035597"/>
            <a:ext cx="3001401" cy="209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17302" y="2091382"/>
            <a:ext cx="3001401" cy="209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732188" y="4298220"/>
            <a:ext cx="2415317" cy="1570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52850" y="2354004"/>
            <a:ext cx="2415317" cy="15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Guiding Lights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47448" y="3766213"/>
            <a:ext cx="3231565" cy="2256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057349" y="1977788"/>
            <a:ext cx="3231565" cy="2256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08172" y="4204767"/>
            <a:ext cx="2601628" cy="169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518072" y="2260551"/>
            <a:ext cx="2601628" cy="16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Sub-Section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692389" y="-2126554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8075C-9E16-4649-BCA5-59B391B2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1124744"/>
            <a:ext cx="3652890" cy="2447925"/>
          </a:xfrm>
        </p:spPr>
        <p:txBody>
          <a:bodyPr>
            <a:noAutofit/>
          </a:bodyPr>
          <a:lstStyle>
            <a:lvl1pPr marL="0" indent="0" algn="ctr">
              <a:buNone/>
              <a:defRPr sz="200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751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9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182501"/>
            <a:ext cx="9356261" cy="6081767"/>
          </a:xfrm>
          <a:prstGeom prst="rect">
            <a:avLst/>
          </a:prstGeom>
        </p:spPr>
      </p:pic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797474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901">
            <a:off x="8042422" y="-1316666"/>
            <a:ext cx="4757476" cy="3093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DCAD9-4147-F64C-A0F1-1386E8266F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8" y="5229200"/>
            <a:ext cx="3943650" cy="1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3233FD-4168-4B4A-A47F-7CD9B28F30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22776" y="2169318"/>
            <a:ext cx="4529808" cy="385197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47688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04863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993775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085850" indent="-2286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Item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22776" y="1052736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5084773"/>
            <a:ext cx="13071798" cy="84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6E73D-4C6C-1F49-8ECD-CDDED9AD1F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1504" y="1908124"/>
            <a:ext cx="3579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D5377418-89DD-6240-B08A-3CA7D73B3C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Meet Us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0CBFF-7980-5745-BAD9-AAE4F2FF7E49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3F9A3D72-FAC4-2940-BB6B-9C2866E48C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55640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0678603E-310F-E245-9FD6-8187EF9A31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5640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60">
            <a:extLst>
              <a:ext uri="{FF2B5EF4-FFF2-40B4-BE49-F238E27FC236}">
                <a16:creationId xmlns:a16="http://schemas.microsoft.com/office/drawing/2014/main" id="{6A77038A-C4FC-FB42-BF4D-7730E3790F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2979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3" name="Text Placeholder 60">
            <a:extLst>
              <a:ext uri="{FF2B5EF4-FFF2-40B4-BE49-F238E27FC236}">
                <a16:creationId xmlns:a16="http://schemas.microsoft.com/office/drawing/2014/main" id="{12026546-518A-4140-9506-C099445CFB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2979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60">
            <a:extLst>
              <a:ext uri="{FF2B5EF4-FFF2-40B4-BE49-F238E27FC236}">
                <a16:creationId xmlns:a16="http://schemas.microsoft.com/office/drawing/2014/main" id="{92961243-173F-A348-B49A-CB3123A304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85627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5" name="Text Placeholder 60">
            <a:extLst>
              <a:ext uri="{FF2B5EF4-FFF2-40B4-BE49-F238E27FC236}">
                <a16:creationId xmlns:a16="http://schemas.microsoft.com/office/drawing/2014/main" id="{D532F8A6-71AB-2E48-8444-EC6ACAE763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85627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0">
            <a:extLst>
              <a:ext uri="{FF2B5EF4-FFF2-40B4-BE49-F238E27FC236}">
                <a16:creationId xmlns:a16="http://schemas.microsoft.com/office/drawing/2014/main" id="{BED304D7-5897-AC41-ABB4-71B62A6D3D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99321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7" name="Text Placeholder 60">
            <a:extLst>
              <a:ext uri="{FF2B5EF4-FFF2-40B4-BE49-F238E27FC236}">
                <a16:creationId xmlns:a16="http://schemas.microsoft.com/office/drawing/2014/main" id="{1875FF18-E547-004D-BD81-8115D7D4FA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99321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392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855640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2979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636525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993113" y="-2243526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-3810935" y="-2195880"/>
            <a:ext cx="9355592" cy="6083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5506" cy="11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10945216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9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10C1EFE-73D5-E245-9CF6-5E2C83A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9D484C-C9F6-CB4A-9029-E39B9ECD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43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4" r:id="rId2"/>
    <p:sldLayoutId id="2147483735" r:id="rId3"/>
    <p:sldLayoutId id="2147483736" r:id="rId4"/>
    <p:sldLayoutId id="2147483693" r:id="rId5"/>
    <p:sldLayoutId id="2147483756" r:id="rId6"/>
    <p:sldLayoutId id="2147483704" r:id="rId7"/>
    <p:sldLayoutId id="2147483737" r:id="rId8"/>
    <p:sldLayoutId id="2147483752" r:id="rId9"/>
    <p:sldLayoutId id="2147483770" r:id="rId10"/>
    <p:sldLayoutId id="2147483773" r:id="rId11"/>
    <p:sldLayoutId id="2147483769" r:id="rId12"/>
    <p:sldLayoutId id="2147483774" r:id="rId13"/>
    <p:sldLayoutId id="2147483728" r:id="rId14"/>
    <p:sldLayoutId id="2147483771" r:id="rId15"/>
    <p:sldLayoutId id="2147483767" r:id="rId16"/>
    <p:sldLayoutId id="2147483768" r:id="rId17"/>
    <p:sldLayoutId id="2147483694" r:id="rId18"/>
    <p:sldLayoutId id="2147483754" r:id="rId19"/>
    <p:sldLayoutId id="2147483696" r:id="rId20"/>
    <p:sldLayoutId id="2147483699" r:id="rId21"/>
    <p:sldLayoutId id="2147483717" r:id="rId22"/>
    <p:sldLayoutId id="2147483716" r:id="rId23"/>
    <p:sldLayoutId id="2147483766" r:id="rId24"/>
    <p:sldLayoutId id="2147483757" r:id="rId25"/>
    <p:sldLayoutId id="2147483758" r:id="rId26"/>
    <p:sldLayoutId id="2147483660" r:id="rId27"/>
    <p:sldLayoutId id="2147483772" r:id="rId28"/>
    <p:sldLayoutId id="2147483720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75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200" b="1" i="0" kern="1200">
          <a:solidFill>
            <a:schemeClr val="tx1"/>
          </a:solidFill>
          <a:latin typeface="Open Sans ExtraBold" charset="0"/>
          <a:ea typeface="Open Sans ExtraBold" charset="0"/>
          <a:cs typeface="Open Sans ExtraBold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/>
        <a:buChar char="•"/>
        <a:defRPr sz="2400" b="1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46088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2000" b="0" i="0" kern="1200" spc="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68338" indent="-206375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8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892175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6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081088" indent="-223838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4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769498" y="3212976"/>
            <a:ext cx="5470518" cy="1080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Part 2: </a:t>
            </a:r>
          </a:p>
          <a:p>
            <a:r>
              <a:rPr lang="en-US" dirty="0" smtClean="0"/>
              <a:t>Data Extraction + Data Requests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69498" y="4465816"/>
            <a:ext cx="6190598" cy="475352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498" y="598145"/>
            <a:ext cx="6085207" cy="232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YWHO’s My Wellness Passport Coaching Series 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564904"/>
            <a:ext cx="2831008" cy="27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So we will be extracting data only from test centre</a:t>
            </a:r>
            <a:endParaRPr lang="en-US" sz="24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9340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Select the centre(s) you want to extract data from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1687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Once the centre(s) have been selected, in the extraction menu on the left side, select the “Status and Date Filters”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7" name="Oval 6"/>
          <p:cNvSpPr/>
          <p:nvPr/>
        </p:nvSpPr>
        <p:spPr>
          <a:xfrm>
            <a:off x="6204781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Client Status, Data Entry Status, and Form status can be left blank 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</p:spTree>
    <p:extLst>
      <p:ext uri="{BB962C8B-B14F-4D97-AF65-F5344CB8AC3E}">
        <p14:creationId xmlns:p14="http://schemas.microsoft.com/office/powerpoint/2010/main" val="23548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If you are looking for data from a specific period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6" name="Oval 5"/>
          <p:cNvSpPr/>
          <p:nvPr/>
        </p:nvSpPr>
        <p:spPr>
          <a:xfrm>
            <a:off x="7176120" y="4509120"/>
            <a:ext cx="2160240" cy="936104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you are looking for data from a specific period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0760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System Variables are already preselected to best suit our work in Dacima</a:t>
            </a:r>
          </a:p>
          <a:p>
            <a:r>
              <a:rPr lang="en-US" dirty="0" smtClean="0"/>
              <a:t>There is no need to select other system </a:t>
            </a:r>
            <a:r>
              <a:rPr lang="en-US" dirty="0" err="1" smtClean="0"/>
              <a:t>variabels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4487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Visit, Forms and Items, you can select entire forms, specific fields from various forms, or all items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</p:spTree>
    <p:extLst>
      <p:ext uri="{BB962C8B-B14F-4D97-AF65-F5344CB8AC3E}">
        <p14:creationId xmlns:p14="http://schemas.microsoft.com/office/powerpoint/2010/main" val="12988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 the Visit, Forms and Items, you can select entire forms, specific fields from various forms, or all </a:t>
            </a:r>
            <a:r>
              <a:rPr lang="en-US" dirty="0" smtClean="0"/>
              <a:t>items</a:t>
            </a:r>
          </a:p>
          <a:p>
            <a:r>
              <a:rPr lang="en-US" dirty="0" smtClean="0"/>
              <a:t>Display: item default </a:t>
            </a:r>
          </a:p>
          <a:p>
            <a:pPr lvl="1"/>
            <a:r>
              <a:rPr lang="en-US" dirty="0" smtClean="0"/>
              <a:t>Adding </a:t>
            </a:r>
            <a:r>
              <a:rPr lang="en-US" dirty="0"/>
              <a:t>M</a:t>
            </a:r>
            <a:r>
              <a:rPr lang="en-US" dirty="0" smtClean="0"/>
              <a:t>issing Reason and/or All is not applicable to MWP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  <p:sp>
        <p:nvSpPr>
          <p:cNvPr id="6" name="Oval 5"/>
          <p:cNvSpPr/>
          <p:nvPr/>
        </p:nvSpPr>
        <p:spPr>
          <a:xfrm>
            <a:off x="7572164" y="1561855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629"/>
            <a:ext cx="5086350" cy="4905454"/>
          </a:xfrm>
        </p:spPr>
      </p:pic>
      <p:sp>
        <p:nvSpPr>
          <p:cNvPr id="8" name="Oval 7"/>
          <p:cNvSpPr/>
          <p:nvPr/>
        </p:nvSpPr>
        <p:spPr>
          <a:xfrm>
            <a:off x="9480376" y="2207920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Extracting </a:t>
            </a:r>
            <a:r>
              <a:rPr lang="en-US" dirty="0" smtClean="0"/>
              <a:t>your Data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Data Requests</a:t>
            </a:r>
          </a:p>
          <a:p>
            <a:r>
              <a:rPr lang="en-US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</a:p>
          <a:p>
            <a:pPr lvl="1"/>
            <a:r>
              <a:rPr lang="en-US" dirty="0" smtClean="0"/>
              <a:t>Client ID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  <p:sp>
        <p:nvSpPr>
          <p:cNvPr id="6" name="Oval 5"/>
          <p:cNvSpPr/>
          <p:nvPr/>
        </p:nvSpPr>
        <p:spPr>
          <a:xfrm>
            <a:off x="9480376" y="2852936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In the Start of Visit Form, the visit provider that would have seen the youth for that visit</a:t>
            </a:r>
          </a:p>
          <a:p>
            <a:pPr lvl="1"/>
            <a:r>
              <a:rPr lang="en-US" dirty="0" smtClean="0"/>
              <a:t>If your hub has multiple sites, you can select this item to refine your data to location specific data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2877"/>
            <a:ext cx="5086350" cy="4910958"/>
          </a:xfrm>
        </p:spPr>
      </p:pic>
    </p:spTree>
    <p:extLst>
      <p:ext uri="{BB962C8B-B14F-4D97-AF65-F5344CB8AC3E}">
        <p14:creationId xmlns:p14="http://schemas.microsoft.com/office/powerpoint/2010/main" val="29913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25978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lvl="1"/>
            <a:r>
              <a:rPr lang="en-US" dirty="0" smtClean="0"/>
              <a:t>Downloading the Data Dictionary will assist in learning the various variable names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51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a new form, it selects all of the variables from the form </a:t>
            </a:r>
          </a:p>
          <a:p>
            <a:pPr lvl="1"/>
            <a:r>
              <a:rPr lang="en-US" dirty="0" smtClean="0"/>
              <a:t>In the Demographic Survey, there are 6 pages of variables listed – not all may be applicable to your extract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9552384" y="501317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the top checkmark, you can select all of the variable from that page only (again, 6 pages in the Demographic form, only the first page would be selected/unselected)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8976320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Lastly, the End of Visit form is excellent to find out information on:</a:t>
            </a:r>
          </a:p>
          <a:p>
            <a:pPr lvl="2"/>
            <a:r>
              <a:rPr lang="en-US" dirty="0" smtClean="0"/>
              <a:t>Completion rate of the EOV</a:t>
            </a:r>
          </a:p>
          <a:p>
            <a:pPr lvl="2"/>
            <a:r>
              <a:rPr lang="en-US" dirty="0" smtClean="0"/>
              <a:t>Type of Services Provided</a:t>
            </a:r>
          </a:p>
          <a:p>
            <a:pPr lvl="2"/>
            <a:r>
              <a:rPr lang="en-US" dirty="0" smtClean="0"/>
              <a:t>Service Provider Role</a:t>
            </a:r>
          </a:p>
          <a:p>
            <a:pPr lvl="2"/>
            <a:r>
              <a:rPr lang="en-US" dirty="0" smtClean="0"/>
              <a:t>Referrals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2307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Parameters:</a:t>
            </a:r>
          </a:p>
          <a:p>
            <a:pPr lvl="1"/>
            <a:r>
              <a:rPr lang="en-US" dirty="0" smtClean="0"/>
              <a:t>You can name this extraction (useful if you want to extract the same information again) and </a:t>
            </a:r>
          </a:p>
          <a:p>
            <a:pPr lvl="1"/>
            <a:r>
              <a:rPr lang="en-US" dirty="0" smtClean="0"/>
              <a:t>Write a description of the extraction:</a:t>
            </a:r>
          </a:p>
          <a:p>
            <a:pPr lvl="2"/>
            <a:r>
              <a:rPr lang="en-US" dirty="0" smtClean="0"/>
              <a:t>Example: Youth visit with SOV &amp; EOV for August 2022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</p:spTree>
    <p:extLst>
      <p:ext uri="{BB962C8B-B14F-4D97-AF65-F5344CB8AC3E}">
        <p14:creationId xmlns:p14="http://schemas.microsoft.com/office/powerpoint/2010/main" val="160331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666"/>
            <a:ext cx="5086350" cy="4915380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2" y="1648456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8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Mary Hanna</a:t>
            </a:r>
          </a:p>
          <a:p>
            <a:pPr algn="ctr"/>
            <a:r>
              <a:rPr lang="en-US" sz="1800" dirty="0" smtClean="0"/>
              <a:t>Project Manager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Elissa Pendergast </a:t>
            </a:r>
          </a:p>
          <a:p>
            <a:pPr algn="ctr"/>
            <a:r>
              <a:rPr lang="en-US" sz="1800" dirty="0" smtClean="0"/>
              <a:t>IT/DS Analyst aka</a:t>
            </a:r>
          </a:p>
          <a:p>
            <a:pPr algn="ctr"/>
            <a:r>
              <a:rPr lang="en-US" sz="1800" dirty="0" smtClean="0"/>
              <a:t>The Helpdesk Person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Nirupa Varatharasan</a:t>
            </a:r>
          </a:p>
          <a:p>
            <a:pPr algn="ctr"/>
            <a:r>
              <a:rPr lang="en-US" sz="1800" dirty="0" smtClean="0"/>
              <a:t>Evaluator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8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Included files</a:t>
            </a:r>
          </a:p>
          <a:p>
            <a:pPr lvl="2"/>
            <a:r>
              <a:rPr lang="en-US" dirty="0" smtClean="0"/>
              <a:t>Include Data Dictionary</a:t>
            </a:r>
          </a:p>
          <a:p>
            <a:pPr lvl="3"/>
            <a:r>
              <a:rPr lang="en-US" dirty="0" smtClean="0"/>
              <a:t>Need to know all column headings in your extraction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5072"/>
            <a:ext cx="5086350" cy="4926569"/>
          </a:xfrm>
        </p:spPr>
      </p:pic>
      <p:sp>
        <p:nvSpPr>
          <p:cNvPr id="6" name="Oval 5"/>
          <p:cNvSpPr/>
          <p:nvPr/>
        </p:nvSpPr>
        <p:spPr>
          <a:xfrm>
            <a:off x="7343800" y="198884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Extraction file password</a:t>
            </a:r>
          </a:p>
          <a:p>
            <a:pPr lvl="2"/>
            <a:r>
              <a:rPr lang="en-US" dirty="0" smtClean="0"/>
              <a:t>You can select a password for this extraction (since it will be downloaded to your download folder on your computer and may include PII information)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346"/>
            <a:ext cx="5086350" cy="4906020"/>
          </a:xfrm>
        </p:spPr>
      </p:pic>
      <p:sp>
        <p:nvSpPr>
          <p:cNvPr id="6" name="Oval 5"/>
          <p:cNvSpPr/>
          <p:nvPr/>
        </p:nvSpPr>
        <p:spPr>
          <a:xfrm>
            <a:off x="7176120" y="335835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Avoid adding to Forms Filter</a:t>
            </a:r>
          </a:p>
          <a:p>
            <a:pPr lvl="2"/>
            <a:r>
              <a:rPr lang="en-US" dirty="0" smtClean="0"/>
              <a:t>Applicable to Dacima/System Administrator only with Dacima specific syntax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</p:spTree>
    <p:extLst>
      <p:ext uri="{BB962C8B-B14F-4D97-AF65-F5344CB8AC3E}">
        <p14:creationId xmlns:p14="http://schemas.microsoft.com/office/powerpoint/2010/main" val="372870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You can schedule either every day, week, or month this exact extraction</a:t>
            </a:r>
          </a:p>
          <a:p>
            <a:pPr lvl="1"/>
            <a:r>
              <a:rPr lang="en-US" dirty="0" smtClean="0"/>
              <a:t>Could be useful to see if data completion by providers on forms such as the EOV, SOV, </a:t>
            </a:r>
            <a:r>
              <a:rPr lang="en-US" dirty="0" smtClean="0"/>
              <a:t>etc.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88"/>
            <a:ext cx="5086350" cy="4926736"/>
          </a:xfrm>
        </p:spPr>
      </p:pic>
    </p:spTree>
    <p:extLst>
      <p:ext uri="{BB962C8B-B14F-4D97-AF65-F5344CB8AC3E}">
        <p14:creationId xmlns:p14="http://schemas.microsoft.com/office/powerpoint/2010/main" val="17043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  <p:sp>
        <p:nvSpPr>
          <p:cNvPr id="6" name="Oval 5"/>
          <p:cNvSpPr/>
          <p:nvPr/>
        </p:nvSpPr>
        <p:spPr>
          <a:xfrm>
            <a:off x="10200456" y="537321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53356"/>
            <a:ext cx="4572000" cy="3810000"/>
          </a:xfrm>
        </p:spPr>
      </p:pic>
    </p:spTree>
    <p:extLst>
      <p:ext uri="{BB962C8B-B14F-4D97-AF65-F5344CB8AC3E}">
        <p14:creationId xmlns:p14="http://schemas.microsoft.com/office/powerpoint/2010/main" val="32719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Improve knowledge on limitations to extracting MWP data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386147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Limitations to data extractions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060848"/>
            <a:ext cx="2438760" cy="21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extracted comes in large spreadsheets</a:t>
            </a:r>
          </a:p>
        </p:txBody>
      </p:sp>
      <p:pic>
        <p:nvPicPr>
          <p:cNvPr id="6" name="Content Placeholder 5" descr="raster - How to export data from saga or tas into excel? - Geographic ...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829726"/>
            <a:ext cx="5086350" cy="3057260"/>
          </a:xfrm>
        </p:spPr>
      </p:pic>
    </p:spTree>
    <p:extLst>
      <p:ext uri="{BB962C8B-B14F-4D97-AF65-F5344CB8AC3E}">
        <p14:creationId xmlns:p14="http://schemas.microsoft.com/office/powerpoint/2010/main" val="20433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No quick numbers without modifying the data</a:t>
            </a:r>
          </a:p>
          <a:p>
            <a:pPr lvl="1"/>
            <a:r>
              <a:rPr lang="en-US" dirty="0" smtClean="0"/>
              <a:t>Need to add filters in excel</a:t>
            </a:r>
          </a:p>
          <a:p>
            <a:pPr lvl="1"/>
            <a:r>
              <a:rPr lang="en-US" dirty="0" smtClean="0"/>
              <a:t>The use of statistical software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03291"/>
            <a:ext cx="5086350" cy="3910131"/>
          </a:xfrm>
        </p:spPr>
      </p:pic>
    </p:spTree>
    <p:extLst>
      <p:ext uri="{BB962C8B-B14F-4D97-AF65-F5344CB8AC3E}">
        <p14:creationId xmlns:p14="http://schemas.microsoft.com/office/powerpoint/2010/main" val="5153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has not been reviewed/cleaned by the YWHO PO evaluation team</a:t>
            </a:r>
          </a:p>
        </p:txBody>
      </p:sp>
      <p:pic>
        <p:nvPicPr>
          <p:cNvPr id="5" name="Content Placeholder 4" descr="Article: How to make the most of your performance review — People Matters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927821"/>
            <a:ext cx="5086350" cy="2861071"/>
          </a:xfrm>
        </p:spPr>
      </p:pic>
    </p:spTree>
    <p:extLst>
      <p:ext uri="{BB962C8B-B14F-4D97-AF65-F5344CB8AC3E}">
        <p14:creationId xmlns:p14="http://schemas.microsoft.com/office/powerpoint/2010/main" val="38842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Priyanka Sharma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797962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Susan Le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Kathryn Sadowski 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7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28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blank visits, test clients, and more possible data entry errors have not been discovered, compiled, nor cleaned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784767"/>
            <a:ext cx="5086350" cy="3147179"/>
          </a:xfrm>
        </p:spPr>
      </p:pic>
    </p:spTree>
    <p:extLst>
      <p:ext uri="{BB962C8B-B14F-4D97-AF65-F5344CB8AC3E}">
        <p14:creationId xmlns:p14="http://schemas.microsoft.com/office/powerpoint/2010/main" val="5375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Missing Date of Births means you cannot know if that youth can count within certain age categories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04" y="1448976"/>
            <a:ext cx="3783970" cy="4097700"/>
          </a:xfrm>
        </p:spPr>
      </p:pic>
    </p:spTree>
    <p:extLst>
      <p:ext uri="{BB962C8B-B14F-4D97-AF65-F5344CB8AC3E}">
        <p14:creationId xmlns:p14="http://schemas.microsoft.com/office/powerpoint/2010/main" val="26057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Test Clients can skew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011268"/>
            <a:ext cx="5086350" cy="2694176"/>
          </a:xfrm>
        </p:spPr>
      </p:pic>
    </p:spTree>
    <p:extLst>
      <p:ext uri="{BB962C8B-B14F-4D97-AF65-F5344CB8AC3E}">
        <p14:creationId xmlns:p14="http://schemas.microsoft.com/office/powerpoint/2010/main" val="24991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242131" cy="831627"/>
          </a:xfrm>
        </p:spPr>
        <p:txBody>
          <a:bodyPr>
            <a:normAutofit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Moving forward, YWHO </a:t>
            </a:r>
            <a:r>
              <a:rPr lang="en-US" dirty="0"/>
              <a:t>is providing hubs </a:t>
            </a:r>
            <a:r>
              <a:rPr lang="en-US" dirty="0" smtClean="0"/>
              <a:t>monthly </a:t>
            </a:r>
            <a:r>
              <a:rPr lang="en-US" dirty="0"/>
              <a:t>data reports. Sites recently received their data for last fiscal. Annotations were provided to support data interpretation.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504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coaching is available through the evaluation team upon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0009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requests should be sent to mwp@ywho.ca. An evaluation team member will respond within two days, with a final solution expected within two weeks of the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473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request template will be available soon.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7622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6180808" y="2482920"/>
            <a:ext cx="3528392" cy="26768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You!</a:t>
            </a: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68" y="2953063"/>
            <a:ext cx="4910886" cy="17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0" y="3183862"/>
            <a:ext cx="6331851" cy="8316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2738882"/>
            <a:ext cx="1661011" cy="17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Deb Chiodo </a:t>
            </a:r>
          </a:p>
          <a:p>
            <a:pPr algn="ctr"/>
            <a:r>
              <a:rPr lang="en-US" sz="1800" dirty="0"/>
              <a:t>Director, Data Management and Evaluation, YWHO PO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Janis Wolfe</a:t>
            </a:r>
          </a:p>
          <a:p>
            <a:pPr algn="ctr"/>
            <a:r>
              <a:rPr lang="en-US" sz="1800" dirty="0"/>
              <a:t>Clinical Consultant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Karleigh Darnay</a:t>
            </a:r>
          </a:p>
          <a:p>
            <a:pPr algn="ctr"/>
            <a:r>
              <a:rPr lang="en-US" sz="1800" dirty="0" smtClean="0"/>
              <a:t>Advanced Practice Clinical Leader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b="2321"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4" b="10324"/>
          <a:stretch>
            <a:fillRect/>
          </a:stretch>
        </p:blipFill>
        <p:spPr>
          <a:xfrm>
            <a:off x="8845961" y="1490504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8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ownload Facebook Png Hd HQ PNG Image | FreePNGIm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823" y="3498104"/>
            <a:ext cx="1587080" cy="158708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4" y="3498104"/>
            <a:ext cx="1587080" cy="1587080"/>
          </a:xfrm>
        </p:spPr>
      </p:pic>
      <p:pic>
        <p:nvPicPr>
          <p:cNvPr id="16" name="Picture Placeholder 15" descr="circle-twitter_icon-icons.com_66835 • OcupaTEA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9705" y="3498104"/>
            <a:ext cx="1587080" cy="15870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2339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3551717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648004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323266" y="5013176"/>
            <a:ext cx="2286253" cy="21540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youthhubs.ca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392" y="930478"/>
            <a:ext cx="10842661" cy="106672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Connect with YWHO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671335"/>
            <a:ext cx="4336664" cy="1533529"/>
          </a:xfrm>
          <a:prstGeom prst="rect">
            <a:avLst/>
          </a:prstGeom>
        </p:spPr>
      </p:pic>
      <p:pic>
        <p:nvPicPr>
          <p:cNvPr id="19" name="Picture 18" descr="Desktop Pc Computer · Free vector graphic on Pixabay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5646" y="3498104"/>
            <a:ext cx="1587080" cy="15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knowledge on extracting MWP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904656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How to extract data from MWP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12" y="2200714"/>
            <a:ext cx="2280085" cy="22800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err="1" smtClean="0"/>
              <a:t>SuperUsers</a:t>
            </a:r>
            <a:r>
              <a:rPr lang="en-US" sz="2400" b="1" dirty="0" smtClean="0"/>
              <a:t> can:</a:t>
            </a:r>
          </a:p>
          <a:p>
            <a:pPr marL="204788" lvl="1" indent="0">
              <a:buNone/>
            </a:pPr>
            <a:r>
              <a:rPr lang="en-US" sz="2400" b="1" dirty="0" smtClean="0"/>
              <a:t>• Create and save extractions</a:t>
            </a:r>
            <a:endParaRPr lang="en-US" sz="2400" b="1" dirty="0"/>
          </a:p>
          <a:p>
            <a:pPr marL="204788" lvl="1" indent="0">
              <a:buNone/>
            </a:pPr>
            <a:r>
              <a:rPr lang="en-US" sz="2400" b="1" dirty="0" smtClean="0"/>
              <a:t>• Create email extractions on a prescheduled basis (one day, one week, and one month)</a:t>
            </a:r>
            <a:endParaRPr lang="en-US" sz="24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9761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Let’s learn how to set up a new extraction!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27940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This test account (</a:t>
            </a:r>
            <a:r>
              <a:rPr lang="en-US" sz="2400" b="1" dirty="0" err="1" smtClean="0"/>
              <a:t>YWHO_Test</a:t>
            </a:r>
            <a:r>
              <a:rPr lang="en-US" sz="2400" b="1" dirty="0" smtClean="0"/>
              <a:t>) does not have access to real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1625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th Wellness Hubs Ontario">
  <a:themeElements>
    <a:clrScheme name="YWHO Colour Palette">
      <a:dk1>
        <a:srgbClr val="152046"/>
      </a:dk1>
      <a:lt1>
        <a:srgbClr val="FFFFFF"/>
      </a:lt1>
      <a:dk2>
        <a:srgbClr val="BECDD7"/>
      </a:dk2>
      <a:lt2>
        <a:srgbClr val="D4DFEA"/>
      </a:lt2>
      <a:accent1>
        <a:srgbClr val="41B149"/>
      </a:accent1>
      <a:accent2>
        <a:srgbClr val="0FA3D9"/>
      </a:accent2>
      <a:accent3>
        <a:srgbClr val="FEBE10"/>
      </a:accent3>
      <a:accent4>
        <a:srgbClr val="F39120"/>
      </a:accent4>
      <a:accent5>
        <a:srgbClr val="F0514D"/>
      </a:accent5>
      <a:accent6>
        <a:srgbClr val="C1A2CA"/>
      </a:accent6>
      <a:hlink>
        <a:srgbClr val="1C6F9F"/>
      </a:hlink>
      <a:folHlink>
        <a:srgbClr val="1C6F9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b="1" dirty="0" smtClean="0">
            <a:latin typeface="Gotham HTF" charset="0"/>
            <a:ea typeface="Gotham HTF" charset="0"/>
            <a:cs typeface="Gotham HTF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WHO Branded Powerpoint" id="{C637189B-58D2-3C4F-B528-2FA5F9E80E55}" vid="{697E072E-1BC8-024B-A925-0550A5084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C8E87AA069D40BDB2D2CC8BF3C1F2" ma:contentTypeVersion="1" ma:contentTypeDescription="Create a new document." ma:contentTypeScope="" ma:versionID="ff0bff84e755881e653501db02815c2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1BDA856-78C8-4E59-B93B-419EFF76FB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B66102-F600-49B4-AC43-D44F6D6422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D8D303-D51D-4EA8-BEB4-F55A2458BDCF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YWHO Branded Powerpoint - Draft 1</Template>
  <TotalTime>12937</TotalTime>
  <Words>1157</Words>
  <Application>Microsoft Office PowerPoint</Application>
  <PresentationFormat>Widescreen</PresentationFormat>
  <Paragraphs>233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Open Sans</vt:lpstr>
      <vt:lpstr>Open Sans Extrabold</vt:lpstr>
      <vt:lpstr>Open Sans Extrabold</vt:lpstr>
      <vt:lpstr>Verdana</vt:lpstr>
      <vt:lpstr>Youth Wellness Hubs Ontario</vt:lpstr>
      <vt:lpstr>YWHO’s My Wellness Passport Coaching Series  </vt:lpstr>
      <vt:lpstr>Agenda</vt:lpstr>
      <vt:lpstr>Meet the MWP Team</vt:lpstr>
      <vt:lpstr>Meet the MWP Team</vt:lpstr>
      <vt:lpstr>Meet the MWP Team</vt:lpstr>
      <vt:lpstr>How to extract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Limitations to data extractions</vt:lpstr>
      <vt:lpstr>Limitations</vt:lpstr>
      <vt:lpstr>Limitations</vt:lpstr>
      <vt:lpstr>Limitations</vt:lpstr>
      <vt:lpstr>Limitations</vt:lpstr>
      <vt:lpstr>Limitations</vt:lpstr>
      <vt:lpstr>Limitations</vt:lpstr>
      <vt:lpstr>Data Requests</vt:lpstr>
      <vt:lpstr>Data Requests</vt:lpstr>
      <vt:lpstr>Data Requests</vt:lpstr>
      <vt:lpstr>Data Requests</vt:lpstr>
      <vt:lpstr>Data Requests</vt:lpstr>
      <vt:lpstr>PowerPoint Presentation</vt:lpstr>
      <vt:lpstr>Questions?</vt:lpstr>
      <vt:lpstr>Connect with YWHO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YWHO PowerPoint  How to Guide</dc:title>
  <dc:creator>Josh Layton</dc:creator>
  <cp:lastModifiedBy>Elissa Pendergast</cp:lastModifiedBy>
  <cp:revision>174</cp:revision>
  <cp:lastPrinted>2019-01-14T15:34:29Z</cp:lastPrinted>
  <dcterms:created xsi:type="dcterms:W3CDTF">2021-10-25T13:49:29Z</dcterms:created>
  <dcterms:modified xsi:type="dcterms:W3CDTF">2022-09-10T18:08:29Z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0x01010021DC8E87AA069D40BDB2D2CC8BF3C1F2</vt:lpwstr>
  </property>
</Properties>
</file>